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70" r:id="rId5"/>
    <p:sldId id="271" r:id="rId6"/>
    <p:sldId id="272" r:id="rId7"/>
    <p:sldId id="273" r:id="rId8"/>
    <p:sldId id="287" r:id="rId9"/>
    <p:sldId id="281" r:id="rId10"/>
    <p:sldId id="279" r:id="rId11"/>
    <p:sldId id="288" r:id="rId12"/>
    <p:sldId id="290" r:id="rId13"/>
    <p:sldId id="291" r:id="rId14"/>
    <p:sldId id="284" r:id="rId15"/>
    <p:sldId id="292" r:id="rId16"/>
    <p:sldId id="289" r:id="rId17"/>
    <p:sldId id="275" r:id="rId18"/>
    <p:sldId id="285" r:id="rId19"/>
    <p:sldId id="286" r:id="rId20"/>
    <p:sldId id="282" r:id="rId21"/>
    <p:sldId id="293" r:id="rId22"/>
    <p:sldId id="277" r:id="rId23"/>
    <p:sldId id="260" r:id="rId24"/>
    <p:sldId id="269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71"/>
    <p:restoredTop sz="94684"/>
  </p:normalViewPr>
  <p:slideViewPr>
    <p:cSldViewPr snapToGrid="0" snapToObjects="1">
      <p:cViewPr varScale="1">
        <p:scale>
          <a:sx n="111" d="100"/>
          <a:sy n="111" d="100"/>
        </p:scale>
        <p:origin x="9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">
            <a:extLst>
              <a:ext uri="{FF2B5EF4-FFF2-40B4-BE49-F238E27FC236}">
                <a16:creationId xmlns:a16="http://schemas.microsoft.com/office/drawing/2014/main" id="{8EA15267-CF58-D6E3-2729-57336C8AF2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A539AF-D29A-CB4B-A262-5335E4BF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AB0333-ECE9-134A-8863-FF8C8626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E7DEE1-CD19-31BB-6F8D-B516C527C5F6}"/>
              </a:ext>
            </a:extLst>
          </p:cNvPr>
          <p:cNvSpPr txBox="1"/>
          <p:nvPr userDrawn="1"/>
        </p:nvSpPr>
        <p:spPr>
          <a:xfrm>
            <a:off x="0" y="5302845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5400" b="1" dirty="0">
                <a:solidFill>
                  <a:srgbClr val="C00000"/>
                </a:solidFill>
                <a:latin typeface="Bebas Neue" panose="020B0606020202050201" pitchFamily="34" charset="0"/>
              </a:rPr>
              <a:t>XMAS DEV 2023 </a:t>
            </a:r>
            <a:endParaRPr lang="en-GB" sz="5400" b="1" dirty="0">
              <a:solidFill>
                <a:srgbClr val="C00000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4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793560-2FBF-ED4A-AE1B-7F2B5FFD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144" y="6356350"/>
            <a:ext cx="5881255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CE4FC5-A13F-354F-8C77-A5D71FEB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11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9302E-C0BE-FF44-B795-6726BB52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018" y="457200"/>
            <a:ext cx="432832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53925E-00C3-CF43-8F43-31F0EF6FB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1755" y="987425"/>
            <a:ext cx="4233632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72670-9514-014F-B63E-E00F58059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89018" y="2057400"/>
            <a:ext cx="432832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0A6857-D8E5-C642-A325-5D9D4C75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89018" y="6356350"/>
            <a:ext cx="5964382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727B93-993F-404C-95D4-57879E51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287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77F630-7678-1147-B591-63D5C83D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745" y="457200"/>
            <a:ext cx="47472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C62C1C-A289-5742-95B8-2B208F83D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43453" y="987425"/>
            <a:ext cx="401193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AECB42-35FC-7849-B2C8-29447AB6E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19745" y="2057400"/>
            <a:ext cx="47472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32AD69-85ED-BA49-B365-F92A8AD1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9745" y="6356350"/>
            <a:ext cx="5937503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BA05DE-7C04-5D44-BBF9-8DDC28E4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285" y="6356350"/>
            <a:ext cx="2042513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658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8AFC9E-C3D0-EC4C-819F-B9897FB2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0ED1E33-82AB-1C47-AD66-3C17A9705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6AE962-3CC7-514B-A7E0-A4896053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6576835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CD7985-233F-664F-81E9-92691A12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469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36D5C0A-DDA3-0247-ABBD-EA281F51E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B55914-D685-B249-895F-F2B1F40D3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313708" y="365125"/>
            <a:ext cx="6258791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7C6043-8888-FE45-8438-E4381ECD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13708" y="6356350"/>
            <a:ext cx="6258792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101684-9446-AD4E-9B19-B1B163A7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723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>
            <a:extLst>
              <a:ext uri="{FF2B5EF4-FFF2-40B4-BE49-F238E27FC236}">
                <a16:creationId xmlns:a16="http://schemas.microsoft.com/office/drawing/2014/main" id="{3D0331B1-A86F-4856-A514-8E62662E2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89" y="4844003"/>
            <a:ext cx="914400" cy="914400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0AACED0D-0891-4479-A07E-D4D61485E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23" y="1195231"/>
            <a:ext cx="2747839" cy="1225213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718BA105-F928-4BD2-8C7E-21056B9CE2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39" y="230145"/>
            <a:ext cx="2736606" cy="122020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1C8BCAB-B6B0-49E1-8CB2-F16B8FADEC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24" y="4743128"/>
            <a:ext cx="1032652" cy="1032652"/>
          </a:xfrm>
          <a:prstGeom prst="rect">
            <a:avLst/>
          </a:prstGeom>
        </p:spPr>
      </p:pic>
      <p:pic>
        <p:nvPicPr>
          <p:cNvPr id="1026" name="Picture 2" descr="Unikey">
            <a:extLst>
              <a:ext uri="{FF2B5EF4-FFF2-40B4-BE49-F238E27FC236}">
                <a16:creationId xmlns:a16="http://schemas.microsoft.com/office/drawing/2014/main" id="{821C7895-1E72-8676-2628-386B78104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58" y="2992570"/>
            <a:ext cx="2099842" cy="104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rown horse with orange text&#10;&#10;Description automatically generated">
            <a:extLst>
              <a:ext uri="{FF2B5EF4-FFF2-40B4-BE49-F238E27FC236}">
                <a16:creationId xmlns:a16="http://schemas.microsoft.com/office/drawing/2014/main" id="{1CDBD625-5E62-BCF4-44CA-0DD49D08815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80" y="5033296"/>
            <a:ext cx="919982" cy="535813"/>
          </a:xfrm>
          <a:prstGeom prst="rect">
            <a:avLst/>
          </a:prstGeom>
        </p:spPr>
      </p:pic>
      <p:pic>
        <p:nvPicPr>
          <p:cNvPr id="6" name="Picture 5" descr="A logo with blue squares and text&#10;&#10;Description automatically generated">
            <a:extLst>
              <a:ext uri="{FF2B5EF4-FFF2-40B4-BE49-F238E27FC236}">
                <a16:creationId xmlns:a16="http://schemas.microsoft.com/office/drawing/2014/main" id="{F0C7B89E-76C2-FF70-9948-9F6B8FA5FD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7" y="2066560"/>
            <a:ext cx="2091710" cy="1176586"/>
          </a:xfrm>
          <a:prstGeom prst="rect">
            <a:avLst/>
          </a:prstGeom>
        </p:spPr>
      </p:pic>
      <p:pic>
        <p:nvPicPr>
          <p:cNvPr id="8" name="Immagine 42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AE0BEC2D-DB82-B65E-61AB-2256395D664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27" y="5754810"/>
            <a:ext cx="805104" cy="805104"/>
          </a:xfrm>
          <a:prstGeom prst="rect">
            <a:avLst/>
          </a:prstGeom>
        </p:spPr>
      </p:pic>
      <p:pic>
        <p:nvPicPr>
          <p:cNvPr id="9" name="Picture 2" descr="DotNet Abruzzo">
            <a:extLst>
              <a:ext uri="{FF2B5EF4-FFF2-40B4-BE49-F238E27FC236}">
                <a16:creationId xmlns:a16="http://schemas.microsoft.com/office/drawing/2014/main" id="{DB547B42-A88D-0E1D-5349-6B973547A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036" y="5782221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otNet Toscana">
            <a:extLst>
              <a:ext uri="{FF2B5EF4-FFF2-40B4-BE49-F238E27FC236}">
                <a16:creationId xmlns:a16="http://schemas.microsoft.com/office/drawing/2014/main" id="{D6C00E61-1D00-A37F-9BED-098C64B584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157" y="5790322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tNetLombardia">
            <a:extLst>
              <a:ext uri="{FF2B5EF4-FFF2-40B4-BE49-F238E27FC236}">
                <a16:creationId xmlns:a16="http://schemas.microsoft.com/office/drawing/2014/main" id="{4199D77E-A415-F7EA-19F3-9CEB6754BA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70" y="5775780"/>
            <a:ext cx="823730" cy="8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536B92-3FB2-47A6-2ECC-868D433759A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096000" y="560085"/>
            <a:ext cx="5789353" cy="3084442"/>
          </a:xfrm>
          <a:prstGeom prst="rect">
            <a:avLst/>
          </a:prstGeom>
        </p:spPr>
      </p:pic>
      <p:pic>
        <p:nvPicPr>
          <p:cNvPr id="4" name="Picture 3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7554BEA-586D-60BA-E6C0-F2606AD2B71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89" y="4154097"/>
            <a:ext cx="824565" cy="486628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F93689-8180-7B3B-C24A-099C51A85EF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72950" y="4100280"/>
            <a:ext cx="2106213" cy="58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78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Unikey">
            <a:extLst>
              <a:ext uri="{FF2B5EF4-FFF2-40B4-BE49-F238E27FC236}">
                <a16:creationId xmlns:a16="http://schemas.microsoft.com/office/drawing/2014/main" id="{7B151699-46F2-42E6-A8AB-5B22744418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53" y="4782175"/>
            <a:ext cx="1011861" cy="10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0D1C8260-E5A3-4D40-9C43-E053A41C24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" y="825182"/>
            <a:ext cx="4401929" cy="220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nade">
            <a:extLst>
              <a:ext uri="{FF2B5EF4-FFF2-40B4-BE49-F238E27FC236}">
                <a16:creationId xmlns:a16="http://schemas.microsoft.com/office/drawing/2014/main" id="{B3D3FBFD-6459-49A5-9458-2480BBF8C3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05" y="824948"/>
            <a:ext cx="4401929" cy="220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A539AF-D29A-CB4B-A262-5335E4BF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AB0333-ECE9-134A-8863-FF8C8626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7B9443-D6D8-4569-BFF9-86DCE6B54072}"/>
              </a:ext>
            </a:extLst>
          </p:cNvPr>
          <p:cNvSpPr txBox="1"/>
          <p:nvPr userDrawn="1"/>
        </p:nvSpPr>
        <p:spPr>
          <a:xfrm>
            <a:off x="-1480" y="40651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Platinum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91975D-3A9F-4269-A8E4-FE8243E91A61}"/>
              </a:ext>
            </a:extLst>
          </p:cNvPr>
          <p:cNvSpPr txBox="1"/>
          <p:nvPr userDrawn="1"/>
        </p:nvSpPr>
        <p:spPr>
          <a:xfrm>
            <a:off x="1018297" y="2795080"/>
            <a:ext cx="5927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Gold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1D9CB3-A60F-487A-B15C-67FC667BE159}"/>
              </a:ext>
            </a:extLst>
          </p:cNvPr>
          <p:cNvSpPr txBox="1"/>
          <p:nvPr userDrawn="1"/>
        </p:nvSpPr>
        <p:spPr>
          <a:xfrm>
            <a:off x="1846903" y="4264142"/>
            <a:ext cx="3930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Technical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8221B00-060C-66C4-8804-7D9A3B9449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2008" y="4855917"/>
            <a:ext cx="932998" cy="932998"/>
          </a:xfrm>
          <a:prstGeom prst="rect">
            <a:avLst/>
          </a:prstGeom>
        </p:spPr>
      </p:pic>
      <p:pic>
        <p:nvPicPr>
          <p:cNvPr id="1032" name="Picture 8" descr="JetBrains">
            <a:extLst>
              <a:ext uri="{FF2B5EF4-FFF2-40B4-BE49-F238E27FC236}">
                <a16:creationId xmlns:a16="http://schemas.microsoft.com/office/drawing/2014/main" id="{BEB1668B-28C7-4089-8EA4-58DFAF163C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18" y="4855917"/>
            <a:ext cx="1011861" cy="10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60FC683-E46B-A030-7926-00436D1DD8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32" y="3545634"/>
            <a:ext cx="782266" cy="461665"/>
          </a:xfrm>
          <a:prstGeom prst="rect">
            <a:avLst/>
          </a:prstGeom>
        </p:spPr>
      </p:pic>
      <p:sp>
        <p:nvSpPr>
          <p:cNvPr id="4" name="CasellaDiTesto 12">
            <a:extLst>
              <a:ext uri="{FF2B5EF4-FFF2-40B4-BE49-F238E27FC236}">
                <a16:creationId xmlns:a16="http://schemas.microsoft.com/office/drawing/2014/main" id="{E8F18456-22B3-31EB-5B47-678EC65710DD}"/>
              </a:ext>
            </a:extLst>
          </p:cNvPr>
          <p:cNvSpPr txBox="1"/>
          <p:nvPr userDrawn="1"/>
        </p:nvSpPr>
        <p:spPr>
          <a:xfrm>
            <a:off x="6053503" y="2774603"/>
            <a:ext cx="5927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Silver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pic>
        <p:nvPicPr>
          <p:cNvPr id="8" name="Picture 2" descr="Unikey">
            <a:extLst>
              <a:ext uri="{FF2B5EF4-FFF2-40B4-BE49-F238E27FC236}">
                <a16:creationId xmlns:a16="http://schemas.microsoft.com/office/drawing/2014/main" id="{3E9D9D2B-A4F8-B37B-1FD6-C4BA99372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17" y="3219758"/>
            <a:ext cx="2245520" cy="112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with blue squares and text&#10;&#10;Description automatically generated">
            <a:extLst>
              <a:ext uri="{FF2B5EF4-FFF2-40B4-BE49-F238E27FC236}">
                <a16:creationId xmlns:a16="http://schemas.microsoft.com/office/drawing/2014/main" id="{E8CF2C8C-59A6-8AAF-D5B7-FDABD2B5E8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66" y="3095631"/>
            <a:ext cx="2437364" cy="1371017"/>
          </a:xfrm>
          <a:prstGeom prst="rect">
            <a:avLst/>
          </a:prstGeom>
        </p:spPr>
      </p:pic>
      <p:sp>
        <p:nvSpPr>
          <p:cNvPr id="14" name="CasellaDiTesto 15">
            <a:extLst>
              <a:ext uri="{FF2B5EF4-FFF2-40B4-BE49-F238E27FC236}">
                <a16:creationId xmlns:a16="http://schemas.microsoft.com/office/drawing/2014/main" id="{DC748F86-95BF-0BBE-3848-EAE51B2A95BB}"/>
              </a:ext>
            </a:extLst>
          </p:cNvPr>
          <p:cNvSpPr txBox="1"/>
          <p:nvPr userDrawn="1"/>
        </p:nvSpPr>
        <p:spPr>
          <a:xfrm>
            <a:off x="7052067" y="4270184"/>
            <a:ext cx="3930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Community</a:t>
            </a:r>
            <a:endParaRPr lang="it-IT" sz="2400" dirty="0"/>
          </a:p>
        </p:txBody>
      </p:sp>
      <p:pic>
        <p:nvPicPr>
          <p:cNvPr id="17" name="Immagine 42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5401BA54-0A71-74BE-1EA7-750023D5BA0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67" y="4866482"/>
            <a:ext cx="805104" cy="805104"/>
          </a:xfrm>
          <a:prstGeom prst="rect">
            <a:avLst/>
          </a:prstGeom>
        </p:spPr>
      </p:pic>
      <p:pic>
        <p:nvPicPr>
          <p:cNvPr id="18" name="Picture 2" descr="DotNet Abruzzo">
            <a:extLst>
              <a:ext uri="{FF2B5EF4-FFF2-40B4-BE49-F238E27FC236}">
                <a16:creationId xmlns:a16="http://schemas.microsoft.com/office/drawing/2014/main" id="{F776BAF9-FA50-6966-E672-41457A81A0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405" y="4876860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DotNet Toscana">
            <a:extLst>
              <a:ext uri="{FF2B5EF4-FFF2-40B4-BE49-F238E27FC236}">
                <a16:creationId xmlns:a16="http://schemas.microsoft.com/office/drawing/2014/main" id="{9F3A1389-095D-0644-3CED-4382354A8D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132" y="4858153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otNetLombardia">
            <a:extLst>
              <a:ext uri="{FF2B5EF4-FFF2-40B4-BE49-F238E27FC236}">
                <a16:creationId xmlns:a16="http://schemas.microsoft.com/office/drawing/2014/main" id="{D64C6BE0-8902-AE16-76AF-93EE78A30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762" y="4858152"/>
            <a:ext cx="823730" cy="8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80B45CB-2677-ACF2-B2E8-A23D3F4B28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785798" y="3450005"/>
            <a:ext cx="2106213" cy="58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6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80327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Session Title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2418920-6165-400E-9618-02294986FB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5980545"/>
            <a:ext cx="12192000" cy="803275"/>
          </a:xfrm>
        </p:spPr>
        <p:txBody>
          <a:bodyPr/>
          <a:lstStyle>
            <a:lvl1pPr marL="0" indent="0">
              <a:buNone/>
              <a:defRPr/>
            </a:lvl1pPr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 dirty="0"/>
              <a:t>Session sub </a:t>
            </a:r>
            <a:r>
              <a:rPr lang="it-IT" dirty="0" err="1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475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795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6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3E6C1-AE1B-7547-ADBB-F33ABA0F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A3638A-A027-834F-8315-53281641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6278D3-6E45-6142-9109-39E186DB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8DC965-7067-A44F-AACE-FF9FB065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31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40584C-6DEB-B046-9B45-DC7B3B73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1709739"/>
            <a:ext cx="9103013" cy="229748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501F3E-0DD9-494C-A04E-F72AA6FCF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4365813"/>
            <a:ext cx="9103013" cy="171470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86E1D4-6E8F-D748-8D0B-E42FFC90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5B36BB-0C2F-2946-9AD8-A8D51D00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507" y="6356350"/>
            <a:ext cx="2097291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88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27AA29-F078-004B-8E28-7F92255E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4524EF-65AE-1644-B953-91EE71ABD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4435" y="1425388"/>
            <a:ext cx="4426525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CE46FF-F4CE-7A4E-8A96-4EAD8FFC5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7273" y="1425388"/>
            <a:ext cx="4426526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05C2B-E6F7-E94F-AFF2-F3D9C5B0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5" y="6356350"/>
            <a:ext cx="67725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A4EC58-54F2-8144-A2B5-8F369669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28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EDBBBC-BE17-A24C-9C84-A04D2079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5125"/>
            <a:ext cx="9221787" cy="1239557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3943BD-D6E2-E646-AFB8-FDC1C0A8F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1" y="1681162"/>
            <a:ext cx="4423479" cy="1747837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F4CA54-39D9-BC40-9A28-25340CE4C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33600" y="3619500"/>
            <a:ext cx="4423479" cy="2570162"/>
          </a:xfrm>
        </p:spPr>
        <p:txBody>
          <a:bodyPr/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ACC5BB-4745-2F48-9D3C-96D953024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08535" y="1681163"/>
            <a:ext cx="4445263" cy="1747836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5C12EEE-2654-BD4D-A3B2-A7E8054A6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31909" y="3619499"/>
            <a:ext cx="4423479" cy="2570163"/>
          </a:xfrm>
        </p:spPr>
        <p:txBody>
          <a:bodyPr/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90D294-EF83-E94E-95E1-CCE5FFD4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3600" y="6356350"/>
            <a:ext cx="6019799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5FB5D25-F2D6-754B-85F7-26CF50BE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0733" y="6356350"/>
            <a:ext cx="2073066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71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A9304B-B9CC-4D41-87AB-BB7E52F9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DEF98E-B99B-F147-BE7D-EC97EE9F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D15F86-5A03-9343-AF22-C5403206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61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50BB7A-A5FD-4D0C-A3BA-84D415793FB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-1628" y="0"/>
            <a:ext cx="1950720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D701C37-F76E-416D-A1CC-CB0381EA3AD7}"/>
              </a:ext>
            </a:extLst>
          </p:cNvPr>
          <p:cNvSpPr/>
          <p:nvPr userDrawn="1"/>
        </p:nvSpPr>
        <p:spPr>
          <a:xfrm>
            <a:off x="1971" y="3429000"/>
            <a:ext cx="1952277" cy="3292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1113162-F337-9448-AD18-D8D9B0EA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108949-3D32-A044-B8E1-2D8D0CADF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1346200"/>
            <a:ext cx="9109364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C603CA-4C5E-914A-B191-8600360AC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4435" y="6356350"/>
            <a:ext cx="5908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0421B7-0C2A-2C49-B5E3-DE988B208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6289" y="6356350"/>
            <a:ext cx="220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297A4-9A49-8F45-8BB8-FCFEA36B5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22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  <p:sldLayoutId id="214748366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C00000"/>
          </a:solidFill>
          <a:latin typeface="Bebas Neue" panose="020B0606020202050201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rgbClr val="C00000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jpg"/><Relationship Id="rId7" Type="http://schemas.openxmlformats.org/officeDocument/2006/relationships/hyperlink" Target="https://github.com/Ace68/XmasDev202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hyperlink" Target="mailto:alberto.acerbis@intre.it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60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Distributed </a:t>
            </a:r>
            <a:r>
              <a:rPr lang="it-IT" dirty="0" err="1"/>
              <a:t>Forces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70D5BC-3998-9DE1-44EB-A620F3BC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455" y="1287083"/>
            <a:ext cx="4895326" cy="48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9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2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commit</a:t>
            </a:r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4CA4C6-22B0-FEE1-2F53-5D73D3E2C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480" y="1514207"/>
            <a:ext cx="5769275" cy="482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90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 err="1"/>
              <a:t>Transactional</a:t>
            </a:r>
            <a:r>
              <a:rPr lang="it-IT" dirty="0"/>
              <a:t> saga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21BF05C6-3AB1-7400-3CFF-3E7AF5BC6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069818"/>
              </p:ext>
            </p:extLst>
          </p:nvPr>
        </p:nvGraphicFramePr>
        <p:xfrm>
          <a:off x="2152769" y="1038137"/>
          <a:ext cx="9760309" cy="54456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2514">
                  <a:extLst>
                    <a:ext uri="{9D8B030D-6E8A-4147-A177-3AD203B41FA5}">
                      <a16:colId xmlns:a16="http://schemas.microsoft.com/office/drawing/2014/main" val="3399938977"/>
                    </a:ext>
                  </a:extLst>
                </a:gridCol>
                <a:gridCol w="803167">
                  <a:extLst>
                    <a:ext uri="{9D8B030D-6E8A-4147-A177-3AD203B41FA5}">
                      <a16:colId xmlns:a16="http://schemas.microsoft.com/office/drawing/2014/main" val="113344117"/>
                    </a:ext>
                  </a:extLst>
                </a:gridCol>
                <a:gridCol w="2342961">
                  <a:extLst>
                    <a:ext uri="{9D8B030D-6E8A-4147-A177-3AD203B41FA5}">
                      <a16:colId xmlns:a16="http://schemas.microsoft.com/office/drawing/2014/main" val="1973593341"/>
                    </a:ext>
                  </a:extLst>
                </a:gridCol>
                <a:gridCol w="1690778">
                  <a:extLst>
                    <a:ext uri="{9D8B030D-6E8A-4147-A177-3AD203B41FA5}">
                      <a16:colId xmlns:a16="http://schemas.microsoft.com/office/drawing/2014/main" val="1999498021"/>
                    </a:ext>
                  </a:extLst>
                </a:gridCol>
                <a:gridCol w="2380889">
                  <a:extLst>
                    <a:ext uri="{9D8B030D-6E8A-4147-A177-3AD203B41FA5}">
                      <a16:colId xmlns:a16="http://schemas.microsoft.com/office/drawing/2014/main" val="3490242405"/>
                    </a:ext>
                  </a:extLst>
                </a:gridCol>
              </a:tblGrid>
              <a:tr h="60506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Pattern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Communication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Consistency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Coordination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710562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 err="1"/>
                        <a:t>Epic</a:t>
                      </a:r>
                      <a:r>
                        <a:rPr lang="it-IT" dirty="0"/>
                        <a:t>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Atomic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Orchestrated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21829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/>
                        <a:t>Phone Tag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Atomic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Choreographed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57765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 err="1"/>
                        <a:t>Fairly</a:t>
                      </a:r>
                      <a:r>
                        <a:rPr lang="it-IT" dirty="0"/>
                        <a:t> Tale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Eventual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Orchestrated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550903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/>
                        <a:t>Time Travel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Eventual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Choreographed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51479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/>
                        <a:t>Fantasy Fiction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Atomic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Orchestrated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94108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/>
                        <a:t>Horror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Asynchronous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Atomic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Choreographed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490854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 err="1"/>
                        <a:t>Parallel</a:t>
                      </a:r>
                      <a:r>
                        <a:rPr lang="it-IT" dirty="0"/>
                        <a:t>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Asynchronous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Eventual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Orchestrated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96970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/>
                        <a:t>Anthology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Asynchronous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Eventual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Choreographed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57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486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 err="1"/>
              <a:t>Transactional</a:t>
            </a:r>
            <a:r>
              <a:rPr lang="it-IT" dirty="0"/>
              <a:t> saga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21BF05C6-3AB1-7400-3CFF-3E7AF5BC6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447498"/>
              </p:ext>
            </p:extLst>
          </p:nvPr>
        </p:nvGraphicFramePr>
        <p:xfrm>
          <a:off x="2152769" y="1038137"/>
          <a:ext cx="9760309" cy="54456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2514">
                  <a:extLst>
                    <a:ext uri="{9D8B030D-6E8A-4147-A177-3AD203B41FA5}">
                      <a16:colId xmlns:a16="http://schemas.microsoft.com/office/drawing/2014/main" val="3399938977"/>
                    </a:ext>
                  </a:extLst>
                </a:gridCol>
                <a:gridCol w="803167">
                  <a:extLst>
                    <a:ext uri="{9D8B030D-6E8A-4147-A177-3AD203B41FA5}">
                      <a16:colId xmlns:a16="http://schemas.microsoft.com/office/drawing/2014/main" val="113344117"/>
                    </a:ext>
                  </a:extLst>
                </a:gridCol>
                <a:gridCol w="2342961">
                  <a:extLst>
                    <a:ext uri="{9D8B030D-6E8A-4147-A177-3AD203B41FA5}">
                      <a16:colId xmlns:a16="http://schemas.microsoft.com/office/drawing/2014/main" val="1973593341"/>
                    </a:ext>
                  </a:extLst>
                </a:gridCol>
                <a:gridCol w="1690778">
                  <a:extLst>
                    <a:ext uri="{9D8B030D-6E8A-4147-A177-3AD203B41FA5}">
                      <a16:colId xmlns:a16="http://schemas.microsoft.com/office/drawing/2014/main" val="1999498021"/>
                    </a:ext>
                  </a:extLst>
                </a:gridCol>
                <a:gridCol w="2380889">
                  <a:extLst>
                    <a:ext uri="{9D8B030D-6E8A-4147-A177-3AD203B41FA5}">
                      <a16:colId xmlns:a16="http://schemas.microsoft.com/office/drawing/2014/main" val="3490242405"/>
                    </a:ext>
                  </a:extLst>
                </a:gridCol>
              </a:tblGrid>
              <a:tr h="60506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Pattern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Communication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Consistency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Coordination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710562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Epic</a:t>
                      </a:r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Atomic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Orchestrated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21829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Phone Tag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Atomic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Choreographed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57765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Fairly</a:t>
                      </a:r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Tale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Eventual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Orchestrated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550903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 Travel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Eventual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Choreographed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51479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Fantasy Fiction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Atomic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Orchestrated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94108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Horror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Asynchronous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Atomic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Choreographed</a:t>
                      </a:r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490854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Parallel</a:t>
                      </a:r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AEO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Asynchronous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Eventual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Orchestrated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96970"/>
                  </a:ext>
                </a:extLst>
              </a:tr>
              <a:tr h="605067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Anthology Saga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AEC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Asynchronous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Eventual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Choreographed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57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20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 err="1"/>
              <a:t>Choreography-based</a:t>
            </a:r>
            <a:r>
              <a:rPr lang="it-IT" dirty="0"/>
              <a:t> saga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BAFD29-4F41-862F-D836-F95D3C97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34" y="1990693"/>
            <a:ext cx="8904368" cy="377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65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aborazione alternativa 1">
            <a:extLst>
              <a:ext uri="{FF2B5EF4-FFF2-40B4-BE49-F238E27FC236}">
                <a16:creationId xmlns:a16="http://schemas.microsoft.com/office/drawing/2014/main" id="{ADC06B6E-BFB0-F23F-5604-BBA5EB265AEF}"/>
              </a:ext>
            </a:extLst>
          </p:cNvPr>
          <p:cNvSpPr/>
          <p:nvPr/>
        </p:nvSpPr>
        <p:spPr>
          <a:xfrm>
            <a:off x="2580225" y="2104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Responsiveness</a:t>
            </a:r>
            <a:endParaRPr lang="it-IT" dirty="0"/>
          </a:p>
        </p:txBody>
      </p:sp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FAC64BD1-EFC0-8058-F987-6AF8B21F8D21}"/>
              </a:ext>
            </a:extLst>
          </p:cNvPr>
          <p:cNvSpPr/>
          <p:nvPr/>
        </p:nvSpPr>
        <p:spPr>
          <a:xfrm>
            <a:off x="2580225" y="3120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Scalability</a:t>
            </a:r>
            <a:endParaRPr lang="it-IT" dirty="0"/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CE937D47-2ED8-E371-3D96-50DDF53F7EC9}"/>
              </a:ext>
            </a:extLst>
          </p:cNvPr>
          <p:cNvSpPr/>
          <p:nvPr/>
        </p:nvSpPr>
        <p:spPr>
          <a:xfrm>
            <a:off x="2580225" y="4136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Fault </a:t>
            </a:r>
            <a:r>
              <a:rPr lang="it-IT" dirty="0" err="1"/>
              <a:t>Tolerance</a:t>
            </a:r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8A9D4A46-1560-3A77-3369-266D9DB2199B}"/>
              </a:ext>
            </a:extLst>
          </p:cNvPr>
          <p:cNvSpPr/>
          <p:nvPr/>
        </p:nvSpPr>
        <p:spPr>
          <a:xfrm>
            <a:off x="2580225" y="5152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Service Decoupling</a:t>
            </a:r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CB1DC24A-56A1-FE3D-7D5D-33449B5EEBE2}"/>
              </a:ext>
            </a:extLst>
          </p:cNvPr>
          <p:cNvSpPr/>
          <p:nvPr/>
        </p:nvSpPr>
        <p:spPr>
          <a:xfrm>
            <a:off x="7147404" y="2104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Distributed Workflow</a:t>
            </a:r>
          </a:p>
        </p:txBody>
      </p:sp>
      <p:sp>
        <p:nvSpPr>
          <p:cNvPr id="7" name="Elaborazione alternativa 6">
            <a:extLst>
              <a:ext uri="{FF2B5EF4-FFF2-40B4-BE49-F238E27FC236}">
                <a16:creationId xmlns:a16="http://schemas.microsoft.com/office/drawing/2014/main" id="{8F4639A9-6CE8-A109-4F80-6585CC4C017B}"/>
              </a:ext>
            </a:extLst>
          </p:cNvPr>
          <p:cNvSpPr/>
          <p:nvPr/>
        </p:nvSpPr>
        <p:spPr>
          <a:xfrm>
            <a:off x="7147404" y="3120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State Management</a:t>
            </a:r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0524EA33-32A1-2DAD-464D-81C036558B26}"/>
              </a:ext>
            </a:extLst>
          </p:cNvPr>
          <p:cNvSpPr/>
          <p:nvPr/>
        </p:nvSpPr>
        <p:spPr>
          <a:xfrm>
            <a:off x="7147404" y="4136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Error</a:t>
            </a:r>
            <a:r>
              <a:rPr lang="it-IT" dirty="0"/>
              <a:t> Handling</a:t>
            </a:r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FCB06984-466A-662F-C003-5815F512C22D}"/>
              </a:ext>
            </a:extLst>
          </p:cNvPr>
          <p:cNvSpPr/>
          <p:nvPr/>
        </p:nvSpPr>
        <p:spPr>
          <a:xfrm>
            <a:off x="7147404" y="5152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Recoverability</a:t>
            </a:r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45F07A-4975-6458-DB34-CDAC2B59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 err="1"/>
              <a:t>Choreographed</a:t>
            </a:r>
            <a:r>
              <a:rPr lang="it-IT" dirty="0"/>
              <a:t> - Trade-</a:t>
            </a:r>
            <a:r>
              <a:rPr lang="it-IT" dirty="0" err="1"/>
              <a:t>offs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27FEDF-D6F8-F984-CD27-B37311083D8B}"/>
              </a:ext>
            </a:extLst>
          </p:cNvPr>
          <p:cNvSpPr txBox="1"/>
          <p:nvPr/>
        </p:nvSpPr>
        <p:spPr>
          <a:xfrm>
            <a:off x="2580225" y="1526875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rgbClr val="C00000"/>
                </a:solidFill>
              </a:rPr>
              <a:t>Adavantages</a:t>
            </a:r>
            <a:endParaRPr lang="it-IT" i="1" dirty="0">
              <a:solidFill>
                <a:srgbClr val="C00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E0A26F-F57C-76A5-2CD0-6A9BDEBF6913}"/>
              </a:ext>
            </a:extLst>
          </p:cNvPr>
          <p:cNvSpPr txBox="1"/>
          <p:nvPr/>
        </p:nvSpPr>
        <p:spPr>
          <a:xfrm>
            <a:off x="7147404" y="1526875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rgbClr val="C00000"/>
                </a:solidFill>
              </a:rPr>
              <a:t>Disadavantages</a:t>
            </a:r>
            <a:endParaRPr lang="it-IT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2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 </a:t>
            </a:r>
            <a:r>
              <a:rPr lang="it-IT" dirty="0" err="1"/>
              <a:t>choreography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744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aborazione alternativa 1">
            <a:extLst>
              <a:ext uri="{FF2B5EF4-FFF2-40B4-BE49-F238E27FC236}">
                <a16:creationId xmlns:a16="http://schemas.microsoft.com/office/drawing/2014/main" id="{ADC06B6E-BFB0-F23F-5604-BBA5EB265AEF}"/>
              </a:ext>
            </a:extLst>
          </p:cNvPr>
          <p:cNvSpPr/>
          <p:nvPr/>
        </p:nvSpPr>
        <p:spPr>
          <a:xfrm>
            <a:off x="2580225" y="1941066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Communication</a:t>
            </a:r>
            <a:endParaRPr lang="it-IT" dirty="0"/>
          </a:p>
        </p:txBody>
      </p:sp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FAC64BD1-EFC0-8058-F987-6AF8B21F8D21}"/>
              </a:ext>
            </a:extLst>
          </p:cNvPr>
          <p:cNvSpPr/>
          <p:nvPr/>
        </p:nvSpPr>
        <p:spPr>
          <a:xfrm>
            <a:off x="2580225" y="260610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Consistency</a:t>
            </a:r>
            <a:endParaRPr lang="it-IT" dirty="0"/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CE937D47-2ED8-E371-3D96-50DDF53F7EC9}"/>
              </a:ext>
            </a:extLst>
          </p:cNvPr>
          <p:cNvSpPr/>
          <p:nvPr/>
        </p:nvSpPr>
        <p:spPr>
          <a:xfrm>
            <a:off x="2580225" y="327113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Coordination</a:t>
            </a:r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8A9D4A46-1560-3A77-3369-266D9DB2199B}"/>
              </a:ext>
            </a:extLst>
          </p:cNvPr>
          <p:cNvSpPr/>
          <p:nvPr/>
        </p:nvSpPr>
        <p:spPr>
          <a:xfrm>
            <a:off x="2580225" y="3936168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Coupling</a:t>
            </a:r>
            <a:endParaRPr lang="it-IT" dirty="0"/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CB1DC24A-56A1-FE3D-7D5D-33449B5EEBE2}"/>
              </a:ext>
            </a:extLst>
          </p:cNvPr>
          <p:cNvSpPr/>
          <p:nvPr/>
        </p:nvSpPr>
        <p:spPr>
          <a:xfrm>
            <a:off x="7147404" y="1923819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Asynchronous</a:t>
            </a:r>
            <a:endParaRPr lang="it-IT" dirty="0"/>
          </a:p>
        </p:txBody>
      </p:sp>
      <p:sp>
        <p:nvSpPr>
          <p:cNvPr id="7" name="Elaborazione alternativa 6">
            <a:extLst>
              <a:ext uri="{FF2B5EF4-FFF2-40B4-BE49-F238E27FC236}">
                <a16:creationId xmlns:a16="http://schemas.microsoft.com/office/drawing/2014/main" id="{8F4639A9-6CE8-A109-4F80-6585CC4C017B}"/>
              </a:ext>
            </a:extLst>
          </p:cNvPr>
          <p:cNvSpPr/>
          <p:nvPr/>
        </p:nvSpPr>
        <p:spPr>
          <a:xfrm>
            <a:off x="7147404" y="260339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Eventual</a:t>
            </a:r>
            <a:endParaRPr lang="it-IT" dirty="0"/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0524EA33-32A1-2DAD-464D-81C036558B26}"/>
              </a:ext>
            </a:extLst>
          </p:cNvPr>
          <p:cNvSpPr/>
          <p:nvPr/>
        </p:nvSpPr>
        <p:spPr>
          <a:xfrm>
            <a:off x="7147404" y="3275515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Choreographed</a:t>
            </a:r>
            <a:endParaRPr lang="it-IT" dirty="0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FCB06984-466A-662F-C003-5815F512C22D}"/>
              </a:ext>
            </a:extLst>
          </p:cNvPr>
          <p:cNvSpPr/>
          <p:nvPr/>
        </p:nvSpPr>
        <p:spPr>
          <a:xfrm>
            <a:off x="7147404" y="3936168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Very</a:t>
            </a:r>
            <a:r>
              <a:rPr lang="it-IT" dirty="0"/>
              <a:t> low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45F07A-4975-6458-DB34-CDAC2B59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Anthology saga - ratings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27FEDF-D6F8-F984-CD27-B37311083D8B}"/>
              </a:ext>
            </a:extLst>
          </p:cNvPr>
          <p:cNvSpPr txBox="1"/>
          <p:nvPr/>
        </p:nvSpPr>
        <p:spPr>
          <a:xfrm>
            <a:off x="2580225" y="1362978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rgbClr val="C00000"/>
                </a:solidFill>
              </a:rPr>
              <a:t>Anthology Saga (</a:t>
            </a:r>
            <a:r>
              <a:rPr lang="it-IT" i="1" dirty="0" err="1">
                <a:solidFill>
                  <a:srgbClr val="C00000"/>
                </a:solidFill>
              </a:rPr>
              <a:t>aec</a:t>
            </a:r>
            <a:r>
              <a:rPr lang="it-IT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E0A26F-F57C-76A5-2CD0-6A9BDEBF6913}"/>
              </a:ext>
            </a:extLst>
          </p:cNvPr>
          <p:cNvSpPr txBox="1"/>
          <p:nvPr/>
        </p:nvSpPr>
        <p:spPr>
          <a:xfrm>
            <a:off x="7147404" y="1362978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rgbClr val="C00000"/>
                </a:solidFill>
              </a:rPr>
              <a:t>Ratings</a:t>
            </a:r>
          </a:p>
        </p:txBody>
      </p:sp>
      <p:sp>
        <p:nvSpPr>
          <p:cNvPr id="13" name="Elaborazione alternativa 12">
            <a:extLst>
              <a:ext uri="{FF2B5EF4-FFF2-40B4-BE49-F238E27FC236}">
                <a16:creationId xmlns:a16="http://schemas.microsoft.com/office/drawing/2014/main" id="{BE18B6A0-46A8-42CE-BAAA-9754F6DF0CA5}"/>
              </a:ext>
            </a:extLst>
          </p:cNvPr>
          <p:cNvSpPr/>
          <p:nvPr/>
        </p:nvSpPr>
        <p:spPr>
          <a:xfrm>
            <a:off x="2577352" y="4601202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Complexity</a:t>
            </a:r>
            <a:endParaRPr lang="it-IT" dirty="0"/>
          </a:p>
        </p:txBody>
      </p:sp>
      <p:sp>
        <p:nvSpPr>
          <p:cNvPr id="14" name="Elaborazione alternativa 13">
            <a:extLst>
              <a:ext uri="{FF2B5EF4-FFF2-40B4-BE49-F238E27FC236}">
                <a16:creationId xmlns:a16="http://schemas.microsoft.com/office/drawing/2014/main" id="{59A50875-F5C3-1DEE-0AFF-5B441638942A}"/>
              </a:ext>
            </a:extLst>
          </p:cNvPr>
          <p:cNvSpPr/>
          <p:nvPr/>
        </p:nvSpPr>
        <p:spPr>
          <a:xfrm>
            <a:off x="7144530" y="4601201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High</a:t>
            </a:r>
          </a:p>
        </p:txBody>
      </p:sp>
      <p:sp>
        <p:nvSpPr>
          <p:cNvPr id="15" name="Elaborazione alternativa 14">
            <a:extLst>
              <a:ext uri="{FF2B5EF4-FFF2-40B4-BE49-F238E27FC236}">
                <a16:creationId xmlns:a16="http://schemas.microsoft.com/office/drawing/2014/main" id="{3AAD43B4-BC20-323E-2F86-A04A424A328E}"/>
              </a:ext>
            </a:extLst>
          </p:cNvPr>
          <p:cNvSpPr/>
          <p:nvPr/>
        </p:nvSpPr>
        <p:spPr>
          <a:xfrm>
            <a:off x="2577352" y="5266236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Responsivenes</a:t>
            </a:r>
            <a:r>
              <a:rPr lang="it-IT" dirty="0"/>
              <a:t>/</a:t>
            </a:r>
            <a:r>
              <a:rPr lang="it-IT" dirty="0" err="1"/>
              <a:t>Availability</a:t>
            </a:r>
            <a:endParaRPr lang="it-IT" dirty="0"/>
          </a:p>
        </p:txBody>
      </p:sp>
      <p:sp>
        <p:nvSpPr>
          <p:cNvPr id="16" name="Elaborazione alternativa 15">
            <a:extLst>
              <a:ext uri="{FF2B5EF4-FFF2-40B4-BE49-F238E27FC236}">
                <a16:creationId xmlns:a16="http://schemas.microsoft.com/office/drawing/2014/main" id="{20D72AF2-77FB-B393-F4BA-843DD77F7E04}"/>
              </a:ext>
            </a:extLst>
          </p:cNvPr>
          <p:cNvSpPr/>
          <p:nvPr/>
        </p:nvSpPr>
        <p:spPr>
          <a:xfrm>
            <a:off x="7144529" y="526185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High</a:t>
            </a:r>
          </a:p>
        </p:txBody>
      </p:sp>
      <p:sp>
        <p:nvSpPr>
          <p:cNvPr id="17" name="Elaborazione alternativa 16">
            <a:extLst>
              <a:ext uri="{FF2B5EF4-FFF2-40B4-BE49-F238E27FC236}">
                <a16:creationId xmlns:a16="http://schemas.microsoft.com/office/drawing/2014/main" id="{F38AFF70-5EEF-A07D-3E39-30E0EFE1EEAC}"/>
              </a:ext>
            </a:extLst>
          </p:cNvPr>
          <p:cNvSpPr/>
          <p:nvPr/>
        </p:nvSpPr>
        <p:spPr>
          <a:xfrm>
            <a:off x="2580225" y="593127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Scale/</a:t>
            </a:r>
            <a:r>
              <a:rPr lang="it-IT" dirty="0" err="1"/>
              <a:t>Elasticity</a:t>
            </a:r>
            <a:endParaRPr lang="it-IT" dirty="0"/>
          </a:p>
        </p:txBody>
      </p:sp>
      <p:sp>
        <p:nvSpPr>
          <p:cNvPr id="18" name="Elaborazione alternativa 17">
            <a:extLst>
              <a:ext uri="{FF2B5EF4-FFF2-40B4-BE49-F238E27FC236}">
                <a16:creationId xmlns:a16="http://schemas.microsoft.com/office/drawing/2014/main" id="{D7293A5D-9169-1BA8-BA07-8829FC3EE720}"/>
              </a:ext>
            </a:extLst>
          </p:cNvPr>
          <p:cNvSpPr/>
          <p:nvPr/>
        </p:nvSpPr>
        <p:spPr>
          <a:xfrm>
            <a:off x="7144528" y="593127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Very</a:t>
            </a:r>
            <a:r>
              <a:rPr lang="it-IT" dirty="0"/>
              <a:t> high</a:t>
            </a:r>
          </a:p>
        </p:txBody>
      </p:sp>
    </p:spTree>
    <p:extLst>
      <p:ext uri="{BB962C8B-B14F-4D97-AF65-F5344CB8AC3E}">
        <p14:creationId xmlns:p14="http://schemas.microsoft.com/office/powerpoint/2010/main" val="3149707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orchestrator-</a:t>
            </a:r>
            <a:r>
              <a:rPr lang="it-IT" dirty="0" err="1"/>
              <a:t>based</a:t>
            </a:r>
            <a:r>
              <a:rPr lang="it-IT" dirty="0"/>
              <a:t> saga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CAE6-60AE-0B8F-9892-2B137674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36" y="1964813"/>
            <a:ext cx="9446597" cy="39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247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aborazione alternativa 1">
            <a:extLst>
              <a:ext uri="{FF2B5EF4-FFF2-40B4-BE49-F238E27FC236}">
                <a16:creationId xmlns:a16="http://schemas.microsoft.com/office/drawing/2014/main" id="{ADC06B6E-BFB0-F23F-5604-BBA5EB265AEF}"/>
              </a:ext>
            </a:extLst>
          </p:cNvPr>
          <p:cNvSpPr/>
          <p:nvPr/>
        </p:nvSpPr>
        <p:spPr>
          <a:xfrm>
            <a:off x="2580225" y="2104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Centralized</a:t>
            </a:r>
            <a:r>
              <a:rPr lang="it-IT" dirty="0"/>
              <a:t> Workflow</a:t>
            </a:r>
          </a:p>
        </p:txBody>
      </p:sp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FAC64BD1-EFC0-8058-F987-6AF8B21F8D21}"/>
              </a:ext>
            </a:extLst>
          </p:cNvPr>
          <p:cNvSpPr/>
          <p:nvPr/>
        </p:nvSpPr>
        <p:spPr>
          <a:xfrm>
            <a:off x="2580225" y="3120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Error</a:t>
            </a:r>
            <a:r>
              <a:rPr lang="it-IT" dirty="0"/>
              <a:t> Handling</a:t>
            </a:r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CE937D47-2ED8-E371-3D96-50DDF53F7EC9}"/>
              </a:ext>
            </a:extLst>
          </p:cNvPr>
          <p:cNvSpPr/>
          <p:nvPr/>
        </p:nvSpPr>
        <p:spPr>
          <a:xfrm>
            <a:off x="2580225" y="4136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Recoverability</a:t>
            </a:r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8A9D4A46-1560-3A77-3369-266D9DB2199B}"/>
              </a:ext>
            </a:extLst>
          </p:cNvPr>
          <p:cNvSpPr/>
          <p:nvPr/>
        </p:nvSpPr>
        <p:spPr>
          <a:xfrm>
            <a:off x="2580225" y="5152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State Management</a:t>
            </a:r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CB1DC24A-56A1-FE3D-7D5D-33449B5EEBE2}"/>
              </a:ext>
            </a:extLst>
          </p:cNvPr>
          <p:cNvSpPr/>
          <p:nvPr/>
        </p:nvSpPr>
        <p:spPr>
          <a:xfrm>
            <a:off x="7147404" y="2104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Responsiveness</a:t>
            </a:r>
            <a:endParaRPr lang="it-IT" dirty="0"/>
          </a:p>
        </p:txBody>
      </p:sp>
      <p:sp>
        <p:nvSpPr>
          <p:cNvPr id="7" name="Elaborazione alternativa 6">
            <a:extLst>
              <a:ext uri="{FF2B5EF4-FFF2-40B4-BE49-F238E27FC236}">
                <a16:creationId xmlns:a16="http://schemas.microsoft.com/office/drawing/2014/main" id="{8F4639A9-6CE8-A109-4F80-6585CC4C017B}"/>
              </a:ext>
            </a:extLst>
          </p:cNvPr>
          <p:cNvSpPr/>
          <p:nvPr/>
        </p:nvSpPr>
        <p:spPr>
          <a:xfrm>
            <a:off x="7147404" y="3120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Fault </a:t>
            </a:r>
            <a:r>
              <a:rPr lang="it-IT" dirty="0" err="1"/>
              <a:t>Tolerance</a:t>
            </a:r>
            <a:endParaRPr lang="it-IT" dirty="0"/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0524EA33-32A1-2DAD-464D-81C036558B26}"/>
              </a:ext>
            </a:extLst>
          </p:cNvPr>
          <p:cNvSpPr/>
          <p:nvPr/>
        </p:nvSpPr>
        <p:spPr>
          <a:xfrm>
            <a:off x="7147404" y="4136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Scalability</a:t>
            </a:r>
            <a:endParaRPr lang="it-IT" dirty="0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FCB06984-466A-662F-C003-5815F512C22D}"/>
              </a:ext>
            </a:extLst>
          </p:cNvPr>
          <p:cNvSpPr/>
          <p:nvPr/>
        </p:nvSpPr>
        <p:spPr>
          <a:xfrm>
            <a:off x="7147404" y="5152963"/>
            <a:ext cx="3773641" cy="7177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Service </a:t>
            </a:r>
            <a:r>
              <a:rPr lang="it-IT" dirty="0" err="1"/>
              <a:t>Coupling</a:t>
            </a:r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45F07A-4975-6458-DB34-CDAC2B59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Orchestrator - Trade-</a:t>
            </a:r>
            <a:r>
              <a:rPr lang="it-IT" dirty="0" err="1"/>
              <a:t>offs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27FEDF-D6F8-F984-CD27-B37311083D8B}"/>
              </a:ext>
            </a:extLst>
          </p:cNvPr>
          <p:cNvSpPr txBox="1"/>
          <p:nvPr/>
        </p:nvSpPr>
        <p:spPr>
          <a:xfrm>
            <a:off x="2580225" y="1526875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rgbClr val="C00000"/>
                </a:solidFill>
              </a:rPr>
              <a:t>Adavantages</a:t>
            </a:r>
            <a:endParaRPr lang="it-IT" i="1" dirty="0">
              <a:solidFill>
                <a:srgbClr val="C00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E0A26F-F57C-76A5-2CD0-6A9BDEBF6913}"/>
              </a:ext>
            </a:extLst>
          </p:cNvPr>
          <p:cNvSpPr txBox="1"/>
          <p:nvPr/>
        </p:nvSpPr>
        <p:spPr>
          <a:xfrm>
            <a:off x="7147404" y="1526875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rgbClr val="C00000"/>
                </a:solidFill>
              </a:rPr>
              <a:t>Disadavantages</a:t>
            </a:r>
            <a:endParaRPr lang="it-IT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65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3CE789-B9C8-46C6-B31B-E6AD9330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B4AFB7-0047-468D-BE92-BDFE0A62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5604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Saga ORCHESTRATOR</a:t>
            </a:r>
          </a:p>
        </p:txBody>
      </p:sp>
    </p:spTree>
    <p:extLst>
      <p:ext uri="{BB962C8B-B14F-4D97-AF65-F5344CB8AC3E}">
        <p14:creationId xmlns:p14="http://schemas.microsoft.com/office/powerpoint/2010/main" val="2154328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aborazione alternativa 1">
            <a:extLst>
              <a:ext uri="{FF2B5EF4-FFF2-40B4-BE49-F238E27FC236}">
                <a16:creationId xmlns:a16="http://schemas.microsoft.com/office/drawing/2014/main" id="{ADC06B6E-BFB0-F23F-5604-BBA5EB265AEF}"/>
              </a:ext>
            </a:extLst>
          </p:cNvPr>
          <p:cNvSpPr/>
          <p:nvPr/>
        </p:nvSpPr>
        <p:spPr>
          <a:xfrm>
            <a:off x="2580225" y="1941066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Communication</a:t>
            </a:r>
            <a:endParaRPr lang="it-IT" dirty="0"/>
          </a:p>
        </p:txBody>
      </p:sp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FAC64BD1-EFC0-8058-F987-6AF8B21F8D21}"/>
              </a:ext>
            </a:extLst>
          </p:cNvPr>
          <p:cNvSpPr/>
          <p:nvPr/>
        </p:nvSpPr>
        <p:spPr>
          <a:xfrm>
            <a:off x="2580225" y="260610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Consistency</a:t>
            </a:r>
            <a:endParaRPr lang="it-IT" dirty="0"/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CE937D47-2ED8-E371-3D96-50DDF53F7EC9}"/>
              </a:ext>
            </a:extLst>
          </p:cNvPr>
          <p:cNvSpPr/>
          <p:nvPr/>
        </p:nvSpPr>
        <p:spPr>
          <a:xfrm>
            <a:off x="2580225" y="327113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Coordination</a:t>
            </a:r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8A9D4A46-1560-3A77-3369-266D9DB2199B}"/>
              </a:ext>
            </a:extLst>
          </p:cNvPr>
          <p:cNvSpPr/>
          <p:nvPr/>
        </p:nvSpPr>
        <p:spPr>
          <a:xfrm>
            <a:off x="2580225" y="3936168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Coupling</a:t>
            </a:r>
            <a:endParaRPr lang="it-IT" dirty="0"/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CB1DC24A-56A1-FE3D-7D5D-33449B5EEBE2}"/>
              </a:ext>
            </a:extLst>
          </p:cNvPr>
          <p:cNvSpPr/>
          <p:nvPr/>
        </p:nvSpPr>
        <p:spPr>
          <a:xfrm>
            <a:off x="7147404" y="1923819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Asynchronous</a:t>
            </a:r>
            <a:endParaRPr lang="it-IT" dirty="0"/>
          </a:p>
        </p:txBody>
      </p:sp>
      <p:sp>
        <p:nvSpPr>
          <p:cNvPr id="7" name="Elaborazione alternativa 6">
            <a:extLst>
              <a:ext uri="{FF2B5EF4-FFF2-40B4-BE49-F238E27FC236}">
                <a16:creationId xmlns:a16="http://schemas.microsoft.com/office/drawing/2014/main" id="{8F4639A9-6CE8-A109-4F80-6585CC4C017B}"/>
              </a:ext>
            </a:extLst>
          </p:cNvPr>
          <p:cNvSpPr/>
          <p:nvPr/>
        </p:nvSpPr>
        <p:spPr>
          <a:xfrm>
            <a:off x="7147404" y="260339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Eventual</a:t>
            </a:r>
            <a:endParaRPr lang="it-IT" dirty="0"/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0524EA33-32A1-2DAD-464D-81C036558B26}"/>
              </a:ext>
            </a:extLst>
          </p:cNvPr>
          <p:cNvSpPr/>
          <p:nvPr/>
        </p:nvSpPr>
        <p:spPr>
          <a:xfrm>
            <a:off x="7147404" y="3275515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Orchestrated</a:t>
            </a:r>
            <a:endParaRPr lang="it-IT" dirty="0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FCB06984-466A-662F-C003-5815F512C22D}"/>
              </a:ext>
            </a:extLst>
          </p:cNvPr>
          <p:cNvSpPr/>
          <p:nvPr/>
        </p:nvSpPr>
        <p:spPr>
          <a:xfrm>
            <a:off x="7147404" y="3936168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Low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45F07A-4975-6458-DB34-CDAC2B59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 err="1"/>
              <a:t>parallel</a:t>
            </a:r>
            <a:r>
              <a:rPr lang="it-IT" dirty="0"/>
              <a:t> saga - ratings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27FEDF-D6F8-F984-CD27-B37311083D8B}"/>
              </a:ext>
            </a:extLst>
          </p:cNvPr>
          <p:cNvSpPr txBox="1"/>
          <p:nvPr/>
        </p:nvSpPr>
        <p:spPr>
          <a:xfrm>
            <a:off x="2580225" y="1362978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rgbClr val="C00000"/>
                </a:solidFill>
              </a:rPr>
              <a:t>Anthology Saga (</a:t>
            </a:r>
            <a:r>
              <a:rPr lang="it-IT" i="1" dirty="0" err="1">
                <a:solidFill>
                  <a:srgbClr val="C00000"/>
                </a:solidFill>
              </a:rPr>
              <a:t>aec</a:t>
            </a:r>
            <a:r>
              <a:rPr lang="it-IT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E0A26F-F57C-76A5-2CD0-6A9BDEBF6913}"/>
              </a:ext>
            </a:extLst>
          </p:cNvPr>
          <p:cNvSpPr txBox="1"/>
          <p:nvPr/>
        </p:nvSpPr>
        <p:spPr>
          <a:xfrm>
            <a:off x="7147404" y="1362978"/>
            <a:ext cx="37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rgbClr val="C00000"/>
                </a:solidFill>
              </a:rPr>
              <a:t>Ratings</a:t>
            </a:r>
          </a:p>
        </p:txBody>
      </p:sp>
      <p:sp>
        <p:nvSpPr>
          <p:cNvPr id="13" name="Elaborazione alternativa 12">
            <a:extLst>
              <a:ext uri="{FF2B5EF4-FFF2-40B4-BE49-F238E27FC236}">
                <a16:creationId xmlns:a16="http://schemas.microsoft.com/office/drawing/2014/main" id="{BE18B6A0-46A8-42CE-BAAA-9754F6DF0CA5}"/>
              </a:ext>
            </a:extLst>
          </p:cNvPr>
          <p:cNvSpPr/>
          <p:nvPr/>
        </p:nvSpPr>
        <p:spPr>
          <a:xfrm>
            <a:off x="2577352" y="4601202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Complexity</a:t>
            </a:r>
            <a:endParaRPr lang="it-IT" dirty="0"/>
          </a:p>
        </p:txBody>
      </p:sp>
      <p:sp>
        <p:nvSpPr>
          <p:cNvPr id="14" name="Elaborazione alternativa 13">
            <a:extLst>
              <a:ext uri="{FF2B5EF4-FFF2-40B4-BE49-F238E27FC236}">
                <a16:creationId xmlns:a16="http://schemas.microsoft.com/office/drawing/2014/main" id="{59A50875-F5C3-1DEE-0AFF-5B441638942A}"/>
              </a:ext>
            </a:extLst>
          </p:cNvPr>
          <p:cNvSpPr/>
          <p:nvPr/>
        </p:nvSpPr>
        <p:spPr>
          <a:xfrm>
            <a:off x="7144530" y="4601201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Low</a:t>
            </a:r>
          </a:p>
        </p:txBody>
      </p:sp>
      <p:sp>
        <p:nvSpPr>
          <p:cNvPr id="15" name="Elaborazione alternativa 14">
            <a:extLst>
              <a:ext uri="{FF2B5EF4-FFF2-40B4-BE49-F238E27FC236}">
                <a16:creationId xmlns:a16="http://schemas.microsoft.com/office/drawing/2014/main" id="{3AAD43B4-BC20-323E-2F86-A04A424A328E}"/>
              </a:ext>
            </a:extLst>
          </p:cNvPr>
          <p:cNvSpPr/>
          <p:nvPr/>
        </p:nvSpPr>
        <p:spPr>
          <a:xfrm>
            <a:off x="2577352" y="5266236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Responsivenes</a:t>
            </a:r>
            <a:r>
              <a:rPr lang="it-IT" dirty="0"/>
              <a:t>/</a:t>
            </a:r>
            <a:r>
              <a:rPr lang="it-IT" dirty="0" err="1"/>
              <a:t>Availability</a:t>
            </a:r>
            <a:endParaRPr lang="it-IT" dirty="0"/>
          </a:p>
        </p:txBody>
      </p:sp>
      <p:sp>
        <p:nvSpPr>
          <p:cNvPr id="16" name="Elaborazione alternativa 15">
            <a:extLst>
              <a:ext uri="{FF2B5EF4-FFF2-40B4-BE49-F238E27FC236}">
                <a16:creationId xmlns:a16="http://schemas.microsoft.com/office/drawing/2014/main" id="{20D72AF2-77FB-B393-F4BA-843DD77F7E04}"/>
              </a:ext>
            </a:extLst>
          </p:cNvPr>
          <p:cNvSpPr/>
          <p:nvPr/>
        </p:nvSpPr>
        <p:spPr>
          <a:xfrm>
            <a:off x="7144529" y="5261854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High</a:t>
            </a:r>
          </a:p>
        </p:txBody>
      </p:sp>
      <p:sp>
        <p:nvSpPr>
          <p:cNvPr id="17" name="Elaborazione alternativa 16">
            <a:extLst>
              <a:ext uri="{FF2B5EF4-FFF2-40B4-BE49-F238E27FC236}">
                <a16:creationId xmlns:a16="http://schemas.microsoft.com/office/drawing/2014/main" id="{F38AFF70-5EEF-A07D-3E39-30E0EFE1EEAC}"/>
              </a:ext>
            </a:extLst>
          </p:cNvPr>
          <p:cNvSpPr/>
          <p:nvPr/>
        </p:nvSpPr>
        <p:spPr>
          <a:xfrm>
            <a:off x="2580225" y="593127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Scale/</a:t>
            </a:r>
            <a:r>
              <a:rPr lang="it-IT" dirty="0" err="1"/>
              <a:t>Elasticity</a:t>
            </a:r>
            <a:endParaRPr lang="it-IT" dirty="0"/>
          </a:p>
        </p:txBody>
      </p:sp>
      <p:sp>
        <p:nvSpPr>
          <p:cNvPr id="18" name="Elaborazione alternativa 17">
            <a:extLst>
              <a:ext uri="{FF2B5EF4-FFF2-40B4-BE49-F238E27FC236}">
                <a16:creationId xmlns:a16="http://schemas.microsoft.com/office/drawing/2014/main" id="{D7293A5D-9169-1BA8-BA07-8829FC3EE720}"/>
              </a:ext>
            </a:extLst>
          </p:cNvPr>
          <p:cNvSpPr/>
          <p:nvPr/>
        </p:nvSpPr>
        <p:spPr>
          <a:xfrm>
            <a:off x="7144528" y="5931270"/>
            <a:ext cx="3773641" cy="5174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085622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lla: nuvola 1">
            <a:extLst>
              <a:ext uri="{FF2B5EF4-FFF2-40B4-BE49-F238E27FC236}">
                <a16:creationId xmlns:a16="http://schemas.microsoft.com/office/drawing/2014/main" id="{BD473D8A-E253-AD91-4D68-65C6C85532C7}"/>
              </a:ext>
            </a:extLst>
          </p:cNvPr>
          <p:cNvSpPr/>
          <p:nvPr/>
        </p:nvSpPr>
        <p:spPr>
          <a:xfrm>
            <a:off x="6907029" y="236778"/>
            <a:ext cx="4816269" cy="3282800"/>
          </a:xfrm>
          <a:prstGeom prst="cloudCallou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I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n a message-based system, we might feel a lack of control, especially when in need of compensating changes spread across the system. Fear not! Real life deals with compensation every day! And it's better than rolling back a transaction or deleting some data in the database.</a:t>
            </a: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0" i="0" dirty="0">
                <a:solidFill>
                  <a:schemeClr val="bg1"/>
                </a:solidFill>
                <a:effectLst/>
              </a:rPr>
              <a:t>Compensation is all around us.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Cercasi Babbo Natale, 5 consigli utili per diventare i prossimi Santa Claus  - la Repubblica">
            <a:extLst>
              <a:ext uri="{FF2B5EF4-FFF2-40B4-BE49-F238E27FC236}">
                <a16:creationId xmlns:a16="http://schemas.microsoft.com/office/drawing/2014/main" id="{CD4ABB45-22F2-716B-6A1F-812435411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9" r="9318" b="-1"/>
          <a:stretch/>
        </p:blipFill>
        <p:spPr bwMode="auto">
          <a:xfrm>
            <a:off x="2195202" y="2747066"/>
            <a:ext cx="4195043" cy="371025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74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92DF2-85AE-0A49-93E4-29A99805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endParaRPr lang="it-IT" dirty="0"/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871FABF-E3EA-B24E-9306-9425D034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381" y="4614415"/>
            <a:ext cx="1801091" cy="2074675"/>
          </a:xfrm>
          <a:prstGeom prst="rect">
            <a:avLst/>
          </a:prstGeom>
        </p:spPr>
      </p:pic>
      <p:pic>
        <p:nvPicPr>
          <p:cNvPr id="4" name="Immagine 3" descr="Immagine che contiene Viso umano, sorriso, vestiti, persona&#10;&#10;Descrizione generata automaticamente">
            <a:extLst>
              <a:ext uri="{FF2B5EF4-FFF2-40B4-BE49-F238E27FC236}">
                <a16:creationId xmlns:a16="http://schemas.microsoft.com/office/drawing/2014/main" id="{5EF050EE-F52E-F65F-0503-3A142D8B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715" y="1227137"/>
            <a:ext cx="2201863" cy="22018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2E9407F-8F74-E416-686D-8A2C37307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611" y="2160586"/>
            <a:ext cx="392173" cy="33496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168CE0-E06C-F03E-77E2-BF622B854845}"/>
              </a:ext>
            </a:extLst>
          </p:cNvPr>
          <p:cNvSpPr txBox="1"/>
          <p:nvPr/>
        </p:nvSpPr>
        <p:spPr>
          <a:xfrm>
            <a:off x="2803411" y="2083385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2" descr="GitHub Logomark">
            <a:extLst>
              <a:ext uri="{FF2B5EF4-FFF2-40B4-BE49-F238E27FC236}">
                <a16:creationId xmlns:a16="http://schemas.microsoft.com/office/drawing/2014/main" id="{91F1DF55-E0A5-61E8-E45D-110F0328D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611" y="268041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361E1B-67A4-B034-8B37-6E4E0B286194}"/>
              </a:ext>
            </a:extLst>
          </p:cNvPr>
          <p:cNvSpPr txBox="1"/>
          <p:nvPr/>
        </p:nvSpPr>
        <p:spPr>
          <a:xfrm>
            <a:off x="2815603" y="2631818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https://github.com/Ace68/XmasDev2023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4FBC7A-732F-BA2B-8B94-2B67A9C05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580" y="5377866"/>
            <a:ext cx="1801092" cy="8230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AF33C62-F98E-09C8-E7C1-6DA90BC69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27" y="5572185"/>
            <a:ext cx="1425063" cy="434378"/>
          </a:xfrm>
          <a:prstGeom prst="rect">
            <a:avLst/>
          </a:prstGeom>
        </p:spPr>
      </p:pic>
      <p:pic>
        <p:nvPicPr>
          <p:cNvPr id="1026" name="Picture 2" descr="QR">
            <a:extLst>
              <a:ext uri="{FF2B5EF4-FFF2-40B4-BE49-F238E27FC236}">
                <a16:creationId xmlns:a16="http://schemas.microsoft.com/office/drawing/2014/main" id="{5B9CC554-0ABB-24EC-B6D5-7903D8E9F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77" y="3062264"/>
            <a:ext cx="2944299" cy="294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4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17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5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vestiti, natale, Viso umano, persona&#10;&#10;Descrizione generata automaticamente">
            <a:extLst>
              <a:ext uri="{FF2B5EF4-FFF2-40B4-BE49-F238E27FC236}">
                <a16:creationId xmlns:a16="http://schemas.microsoft.com/office/drawing/2014/main" id="{C7E236E5-466B-2900-C8CC-11E152EA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natale, persona, Viso umano, vestiti&#10;&#10;Descrizione generata automaticamente">
            <a:extLst>
              <a:ext uri="{FF2B5EF4-FFF2-40B4-BE49-F238E27FC236}">
                <a16:creationId xmlns:a16="http://schemas.microsoft.com/office/drawing/2014/main" id="{19634E40-426F-F7BC-12C8-2B4DC52D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7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litta, trasporto, cane, aria aperta&#10;&#10;Descrizione generata automaticamente">
            <a:extLst>
              <a:ext uri="{FF2B5EF4-FFF2-40B4-BE49-F238E27FC236}">
                <a16:creationId xmlns:a16="http://schemas.microsoft.com/office/drawing/2014/main" id="{45B2D07A-4B6C-D6EF-5FF9-D51817375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92" y="643466"/>
            <a:ext cx="83461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082" y="4779792"/>
            <a:ext cx="8943998" cy="856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SCALING SANTA</a:t>
            </a:r>
          </a:p>
        </p:txBody>
      </p:sp>
      <p:pic>
        <p:nvPicPr>
          <p:cNvPr id="5" name="Immagine 4" descr="Immagine che contiene slitta, trasporto, cane, aria aperta&#10;&#10;Descrizione generata automaticamente">
            <a:extLst>
              <a:ext uri="{FF2B5EF4-FFF2-40B4-BE49-F238E27FC236}">
                <a16:creationId xmlns:a16="http://schemas.microsoft.com/office/drawing/2014/main" id="{B19BB795-FEC5-3A0A-E49C-80B92961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948" y="1369449"/>
            <a:ext cx="3027384" cy="2020778"/>
          </a:xfrm>
          <a:prstGeom prst="rect">
            <a:avLst/>
          </a:prstGeom>
        </p:spPr>
      </p:pic>
      <p:pic>
        <p:nvPicPr>
          <p:cNvPr id="3" name="Immagine 2" descr="Immagine che contiene vestiti, natale, Viso umano, persona&#10;&#10;Descrizione generata automaticamente">
            <a:extLst>
              <a:ext uri="{FF2B5EF4-FFF2-40B4-BE49-F238E27FC236}">
                <a16:creationId xmlns:a16="http://schemas.microsoft.com/office/drawing/2014/main" id="{7D82FFB3-F7A4-9FA8-8E48-3A41DDBE9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73" y="959722"/>
            <a:ext cx="2843784" cy="2843784"/>
          </a:xfrm>
          <a:prstGeom prst="rect">
            <a:avLst/>
          </a:prstGeom>
        </p:spPr>
      </p:pic>
      <p:pic>
        <p:nvPicPr>
          <p:cNvPr id="4" name="Immagine 3" descr="Immagine che contiene natale, persona, Viso umano, vestiti&#10;&#10;Descrizione generata automaticamente">
            <a:extLst>
              <a:ext uri="{FF2B5EF4-FFF2-40B4-BE49-F238E27FC236}">
                <a16:creationId xmlns:a16="http://schemas.microsoft.com/office/drawing/2014/main" id="{B9F789D0-C6F1-87D8-8364-F2BB165E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94" y="959722"/>
            <a:ext cx="2840233" cy="28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8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Distributed systems</a:t>
            </a:r>
          </a:p>
        </p:txBody>
      </p:sp>
      <p:pic>
        <p:nvPicPr>
          <p:cNvPr id="3" name="Immagine 2" descr="Immagine che contiene disegno, Arte bambini, schizzo, illustrazione&#10;&#10;Descrizione generata automaticamente">
            <a:extLst>
              <a:ext uri="{FF2B5EF4-FFF2-40B4-BE49-F238E27FC236}">
                <a16:creationId xmlns:a16="http://schemas.microsoft.com/office/drawing/2014/main" id="{37040999-68C2-80EC-E620-D1E369BF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36" y="1100286"/>
            <a:ext cx="2163662" cy="1866365"/>
          </a:xfrm>
          <a:prstGeom prst="rect">
            <a:avLst/>
          </a:prstGeom>
        </p:spPr>
      </p:pic>
      <p:pic>
        <p:nvPicPr>
          <p:cNvPr id="5" name="Immagine 4" descr="Immagine che contiene natale, albero di Natale&#10;&#10;Descrizione generata automaticamente">
            <a:extLst>
              <a:ext uri="{FF2B5EF4-FFF2-40B4-BE49-F238E27FC236}">
                <a16:creationId xmlns:a16="http://schemas.microsoft.com/office/drawing/2014/main" id="{756C3229-45D5-BEED-877E-53D2839C7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532" y="1100286"/>
            <a:ext cx="1810110" cy="2033831"/>
          </a:xfrm>
          <a:prstGeom prst="rect">
            <a:avLst/>
          </a:prstGeom>
        </p:spPr>
      </p:pic>
      <p:pic>
        <p:nvPicPr>
          <p:cNvPr id="6" name="Immagine 5" descr="Immagine che contiene slitta, trasporto, cane, aria aperta&#10;&#10;Descrizione generata automaticamente">
            <a:extLst>
              <a:ext uri="{FF2B5EF4-FFF2-40B4-BE49-F238E27FC236}">
                <a16:creationId xmlns:a16="http://schemas.microsoft.com/office/drawing/2014/main" id="{3DD8AC2B-4124-A3B9-1FF7-7935D843E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075" y="1211477"/>
            <a:ext cx="2880360" cy="192264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4244FFC8-A0B0-6C0F-F5CC-DF80513F4F51}"/>
              </a:ext>
            </a:extLst>
          </p:cNvPr>
          <p:cNvCxnSpPr>
            <a:cxnSpLocks/>
          </p:cNvCxnSpPr>
          <p:nvPr/>
        </p:nvCxnSpPr>
        <p:spPr>
          <a:xfrm flipH="1" flipV="1">
            <a:off x="3674853" y="3286664"/>
            <a:ext cx="1621766" cy="207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761A742-FE5F-F13B-C251-1874D209473C}"/>
              </a:ext>
            </a:extLst>
          </p:cNvPr>
          <p:cNvCxnSpPr>
            <a:cxnSpLocks/>
          </p:cNvCxnSpPr>
          <p:nvPr/>
        </p:nvCxnSpPr>
        <p:spPr>
          <a:xfrm>
            <a:off x="3847381" y="3134117"/>
            <a:ext cx="1466491" cy="195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4CE5B17-7C2E-AE91-1C1D-D6293758AEF8}"/>
              </a:ext>
            </a:extLst>
          </p:cNvPr>
          <p:cNvCxnSpPr>
            <a:cxnSpLocks/>
          </p:cNvCxnSpPr>
          <p:nvPr/>
        </p:nvCxnSpPr>
        <p:spPr>
          <a:xfrm flipV="1">
            <a:off x="7496356" y="3183146"/>
            <a:ext cx="2249481" cy="218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DA1E668-8CED-152C-F14B-6F666DF963C9}"/>
              </a:ext>
            </a:extLst>
          </p:cNvPr>
          <p:cNvCxnSpPr>
            <a:cxnSpLocks/>
          </p:cNvCxnSpPr>
          <p:nvPr/>
        </p:nvCxnSpPr>
        <p:spPr>
          <a:xfrm flipH="1">
            <a:off x="7580750" y="3177194"/>
            <a:ext cx="1866468" cy="173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40A0E19-6D9E-FFD9-BDF6-2528C63848E3}"/>
              </a:ext>
            </a:extLst>
          </p:cNvPr>
          <p:cNvCxnSpPr/>
          <p:nvPr/>
        </p:nvCxnSpPr>
        <p:spPr>
          <a:xfrm flipV="1">
            <a:off x="6392173" y="3096881"/>
            <a:ext cx="0" cy="1219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406D5A6-74F2-AF5F-34D0-299ED026B36E}"/>
              </a:ext>
            </a:extLst>
          </p:cNvPr>
          <p:cNvCxnSpPr/>
          <p:nvPr/>
        </p:nvCxnSpPr>
        <p:spPr>
          <a:xfrm>
            <a:off x="6590582" y="3096881"/>
            <a:ext cx="0" cy="1219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vestiti, persona, intrattenimento, rosso&#10;&#10;Descrizione generata automaticamente">
            <a:extLst>
              <a:ext uri="{FF2B5EF4-FFF2-40B4-BE49-F238E27FC236}">
                <a16:creationId xmlns:a16="http://schemas.microsoft.com/office/drawing/2014/main" id="{DB8A34E1-2023-DE8A-5EDD-EDA71F021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423" y="4397793"/>
            <a:ext cx="2180327" cy="21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0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0747F-21D5-2576-130E-772307B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pPr algn="ctr"/>
            <a:r>
              <a:rPr lang="it-IT" dirty="0"/>
              <a:t>Distributed </a:t>
            </a:r>
            <a:r>
              <a:rPr lang="it-IT" strike="sngStrike" dirty="0" err="1"/>
              <a:t>santas</a:t>
            </a:r>
            <a:r>
              <a:rPr lang="it-IT" dirty="0"/>
              <a:t> systems</a:t>
            </a:r>
          </a:p>
        </p:txBody>
      </p:sp>
      <p:sp>
        <p:nvSpPr>
          <p:cNvPr id="4" name="Rettangolo con un angolo in alto arrotondato e l'altro ritagliato 3">
            <a:extLst>
              <a:ext uri="{FF2B5EF4-FFF2-40B4-BE49-F238E27FC236}">
                <a16:creationId xmlns:a16="http://schemas.microsoft.com/office/drawing/2014/main" id="{07F14F20-6661-AC55-D4ED-D3A1775DE400}"/>
              </a:ext>
            </a:extLst>
          </p:cNvPr>
          <p:cNvSpPr/>
          <p:nvPr/>
        </p:nvSpPr>
        <p:spPr>
          <a:xfrm>
            <a:off x="2700067" y="1533105"/>
            <a:ext cx="4287328" cy="1285336"/>
          </a:xfrm>
          <a:prstGeom prst="snip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Why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architects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struggled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bg1"/>
                </a:solidFill>
              </a:rPr>
              <a:t>decisions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b="1" dirty="0" err="1">
                <a:solidFill>
                  <a:schemeClr val="bg1"/>
                </a:solidFill>
              </a:rPr>
              <a:t>distributed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architectures</a:t>
            </a:r>
            <a:r>
              <a:rPr lang="it-IT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Rettangolo con un angolo in alto arrotondato e l'altro ritagliato 4">
            <a:extLst>
              <a:ext uri="{FF2B5EF4-FFF2-40B4-BE49-F238E27FC236}">
                <a16:creationId xmlns:a16="http://schemas.microsoft.com/office/drawing/2014/main" id="{ADDF00B4-B9BD-4FA6-E009-B250E7D44A23}"/>
              </a:ext>
            </a:extLst>
          </p:cNvPr>
          <p:cNvSpPr/>
          <p:nvPr/>
        </p:nvSpPr>
        <p:spPr>
          <a:xfrm>
            <a:off x="4025659" y="3183146"/>
            <a:ext cx="4287328" cy="1285336"/>
          </a:xfrm>
          <a:prstGeom prst="snip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Because</a:t>
            </a:r>
            <a:r>
              <a:rPr lang="it-IT" dirty="0">
                <a:solidFill>
                  <a:schemeClr val="bg1"/>
                </a:solidFill>
              </a:rPr>
              <a:t> Software Architecture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stuff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you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can’t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strike="sngStrike" dirty="0">
                <a:solidFill>
                  <a:schemeClr val="bg1"/>
                </a:solidFill>
              </a:rPr>
              <a:t>Google</a:t>
            </a:r>
            <a:r>
              <a:rPr lang="it-IT" dirty="0">
                <a:solidFill>
                  <a:schemeClr val="bg1"/>
                </a:solidFill>
              </a:rPr>
              <a:t> Bing </a:t>
            </a:r>
            <a:r>
              <a:rPr lang="it-IT" dirty="0" err="1">
                <a:solidFill>
                  <a:schemeClr val="bg1"/>
                </a:solidFill>
              </a:rPr>
              <a:t>answers</a:t>
            </a:r>
            <a:r>
              <a:rPr lang="it-IT" dirty="0">
                <a:solidFill>
                  <a:schemeClr val="bg1"/>
                </a:solidFill>
              </a:rPr>
              <a:t> for</a:t>
            </a:r>
          </a:p>
        </p:txBody>
      </p:sp>
      <p:sp>
        <p:nvSpPr>
          <p:cNvPr id="6" name="Rettangolo con un angolo in alto arrotondato e l'altro ritagliato 5">
            <a:extLst>
              <a:ext uri="{FF2B5EF4-FFF2-40B4-BE49-F238E27FC236}">
                <a16:creationId xmlns:a16="http://schemas.microsoft.com/office/drawing/2014/main" id="{2229D19B-3528-17D8-84DB-B3CF9528EFEB}"/>
              </a:ext>
            </a:extLst>
          </p:cNvPr>
          <p:cNvSpPr/>
          <p:nvPr/>
        </p:nvSpPr>
        <p:spPr>
          <a:xfrm>
            <a:off x="6334661" y="4833187"/>
            <a:ext cx="4287328" cy="1285336"/>
          </a:xfrm>
          <a:prstGeom prst="snip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Don’t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try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find</a:t>
            </a:r>
            <a:r>
              <a:rPr lang="it-IT" dirty="0">
                <a:solidFill>
                  <a:schemeClr val="bg1"/>
                </a:solidFill>
              </a:rPr>
              <a:t> the best design in Software Architecture, </a:t>
            </a:r>
            <a:r>
              <a:rPr lang="it-IT" dirty="0" err="1">
                <a:solidFill>
                  <a:schemeClr val="bg1"/>
                </a:solidFill>
              </a:rPr>
              <a:t>instead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strive</a:t>
            </a:r>
            <a:r>
              <a:rPr lang="it-IT" dirty="0">
                <a:solidFill>
                  <a:schemeClr val="bg1"/>
                </a:solidFill>
              </a:rPr>
              <a:t> for the </a:t>
            </a:r>
            <a:r>
              <a:rPr lang="it-IT" i="1" dirty="0" err="1">
                <a:solidFill>
                  <a:schemeClr val="bg1"/>
                </a:solidFill>
              </a:rPr>
              <a:t>least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i="1" dirty="0" err="1">
                <a:solidFill>
                  <a:schemeClr val="bg1"/>
                </a:solidFill>
              </a:rPr>
              <a:t>worst</a:t>
            </a:r>
            <a:r>
              <a:rPr lang="it-IT" i="1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combination</a:t>
            </a:r>
            <a:r>
              <a:rPr lang="it-IT" dirty="0">
                <a:solidFill>
                  <a:schemeClr val="bg1"/>
                </a:solidFill>
              </a:rPr>
              <a:t> of trade-</a:t>
            </a:r>
            <a:r>
              <a:rPr lang="it-IT" dirty="0" err="1">
                <a:solidFill>
                  <a:schemeClr val="bg1"/>
                </a:solidFill>
              </a:rPr>
              <a:t>offs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352</Words>
  <Application>Microsoft Office PowerPoint</Application>
  <PresentationFormat>Widescreen</PresentationFormat>
  <Paragraphs>162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1" baseType="lpstr">
      <vt:lpstr>Arial</vt:lpstr>
      <vt:lpstr>Bebas Neue</vt:lpstr>
      <vt:lpstr>Calibri</vt:lpstr>
      <vt:lpstr>Calibri Light</vt:lpstr>
      <vt:lpstr>Open Sans</vt:lpstr>
      <vt:lpstr>Raleway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SCALING SANTA</vt:lpstr>
      <vt:lpstr>Distributed systems</vt:lpstr>
      <vt:lpstr>Distributed santas systems</vt:lpstr>
      <vt:lpstr>Distributed Forces</vt:lpstr>
      <vt:lpstr>2 phase commit</vt:lpstr>
      <vt:lpstr>Transactional saga</vt:lpstr>
      <vt:lpstr>Transactional saga</vt:lpstr>
      <vt:lpstr>Choreography-based saga</vt:lpstr>
      <vt:lpstr>Choreographed - Trade-offs</vt:lpstr>
      <vt:lpstr>Saga choreography</vt:lpstr>
      <vt:lpstr>Anthology saga - ratings</vt:lpstr>
      <vt:lpstr>orchestrator-based saga</vt:lpstr>
      <vt:lpstr>Orchestrator - Trade-offs</vt:lpstr>
      <vt:lpstr>Saga ORCHESTRATOR</vt:lpstr>
      <vt:lpstr>parallel saga - ratings</vt:lpstr>
      <vt:lpstr>Presentazione standard di PowerPoint</vt:lpstr>
      <vt:lpstr>Thank you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Carmine Alfano</dc:creator>
  <cp:lastModifiedBy>Acerbis Alberto</cp:lastModifiedBy>
  <cp:revision>67</cp:revision>
  <dcterms:created xsi:type="dcterms:W3CDTF">2018-11-12T16:34:34Z</dcterms:created>
  <dcterms:modified xsi:type="dcterms:W3CDTF">2023-12-14T10:09:27Z</dcterms:modified>
</cp:coreProperties>
</file>